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69" r:id="rId3"/>
    <p:sldId id="260" r:id="rId4"/>
    <p:sldId id="259" r:id="rId5"/>
    <p:sldId id="270" r:id="rId6"/>
    <p:sldId id="271" r:id="rId7"/>
    <p:sldId id="272" r:id="rId8"/>
    <p:sldId id="274" r:id="rId9"/>
    <p:sldId id="273" r:id="rId10"/>
    <p:sldId id="276" r:id="rId11"/>
    <p:sldId id="275" r:id="rId12"/>
    <p:sldId id="277" r:id="rId13"/>
    <p:sldId id="278" r:id="rId14"/>
    <p:sldId id="279" r:id="rId15"/>
    <p:sldId id="281" r:id="rId16"/>
    <p:sldId id="263"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89" d="100"/>
          <a:sy n="89" d="100"/>
        </p:scale>
        <p:origin x="-1843" y="-67"/>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F953FE0B-308B-4B63-AFF5-74A77AEBF717}" type="datetimeFigureOut">
              <a:rPr lang="en-US" smtClean="0"/>
              <a:t>4/29/2013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D118E49F-0C80-4FE3-A9FE-084991C9EE9E}"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953FE0B-308B-4B63-AFF5-74A77AEBF717}" type="datetimeFigureOut">
              <a:rPr lang="en-US" smtClean="0"/>
              <a:t>4/29/2013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18E49F-0C80-4FE3-A9FE-084991C9EE9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953FE0B-308B-4B63-AFF5-74A77AEBF717}" type="datetimeFigureOut">
              <a:rPr lang="en-US" smtClean="0"/>
              <a:t>4/29/2013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18E49F-0C80-4FE3-A9FE-084991C9EE9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953FE0B-308B-4B63-AFF5-74A77AEBF717}" type="datetimeFigureOut">
              <a:rPr lang="en-US" smtClean="0"/>
              <a:t>4/29/2013</a:t>
            </a:fld>
            <a:endParaRPr lang="en-US"/>
          </a:p>
        </p:txBody>
      </p:sp>
      <p:sp>
        <p:nvSpPr>
          <p:cNvPr id="5" name="Footer Placeholder 4"/>
          <p:cNvSpPr>
            <a:spLocks noGrp="1"/>
          </p:cNvSpPr>
          <p:nvPr>
            <p:ph type="ftr" sz="quarter" idx="11"/>
          </p:nvPr>
        </p:nvSpPr>
        <p:spPr/>
        <p:txBody>
          <a:bodyPr/>
          <a:lstStyle/>
          <a:p>
            <a:r>
              <a:rPr lang="en-US" dirty="0" smtClean="0"/>
              <a:t>Richard B. Garrett</a:t>
            </a:r>
            <a:endParaRPr lang="en-US" dirty="0"/>
          </a:p>
        </p:txBody>
      </p:sp>
      <p:sp>
        <p:nvSpPr>
          <p:cNvPr id="6" name="Slide Number Placeholder 5"/>
          <p:cNvSpPr>
            <a:spLocks noGrp="1"/>
          </p:cNvSpPr>
          <p:nvPr>
            <p:ph type="sldNum" sz="quarter" idx="12"/>
          </p:nvPr>
        </p:nvSpPr>
        <p:spPr/>
        <p:txBody>
          <a:bodyPr/>
          <a:lstStyle/>
          <a:p>
            <a:fld id="{D118E49F-0C80-4FE3-A9FE-084991C9EE9E}"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953FE0B-308B-4B63-AFF5-74A77AEBF717}" type="datetimeFigureOut">
              <a:rPr lang="en-US" smtClean="0"/>
              <a:t>4/29/2013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18E49F-0C80-4FE3-A9FE-084991C9EE9E}"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953FE0B-308B-4B63-AFF5-74A77AEBF717}" type="datetimeFigureOut">
              <a:rPr lang="en-US" smtClean="0"/>
              <a:t>4/29/2013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18E49F-0C80-4FE3-A9FE-084991C9EE9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53FE0B-308B-4B63-AFF5-74A77AEBF717}" type="datetimeFigureOut">
              <a:rPr lang="en-US" smtClean="0"/>
              <a:t>4/29/2013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18E49F-0C80-4FE3-A9FE-084991C9EE9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953FE0B-308B-4B63-AFF5-74A77AEBF717}" type="datetimeFigureOut">
              <a:rPr lang="en-US" smtClean="0"/>
              <a:t>4/29/2013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18E49F-0C80-4FE3-A9FE-084991C9EE9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53FE0B-308B-4B63-AFF5-74A77AEBF717}" type="datetimeFigureOut">
              <a:rPr lang="en-US" smtClean="0"/>
              <a:t>4/29/2013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18E49F-0C80-4FE3-A9FE-084991C9EE9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953FE0B-308B-4B63-AFF5-74A77AEBF717}" type="datetimeFigureOut">
              <a:rPr lang="en-US" smtClean="0"/>
              <a:t>4/29/2013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18E49F-0C80-4FE3-A9FE-084991C9EE9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953FE0B-308B-4B63-AFF5-74A77AEBF717}" type="datetimeFigureOut">
              <a:rPr lang="en-US" smtClean="0"/>
              <a:t>4/29/2013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D118E49F-0C80-4FE3-A9FE-084991C9EE9E}"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953FE0B-308B-4B63-AFF5-74A77AEBF717}" type="datetimeFigureOut">
              <a:rPr lang="en-US" smtClean="0"/>
              <a:t>4/29/2013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118E49F-0C80-4FE3-A9FE-084991C9EE9E}"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7.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0"/>
            <a:ext cx="7772400" cy="2593975"/>
          </a:xfrm>
        </p:spPr>
        <p:txBody>
          <a:bodyPr>
            <a:normAutofit fontScale="90000"/>
          </a:bodyPr>
          <a:lstStyle/>
          <a:p>
            <a:r>
              <a:rPr lang="en-US" dirty="0" smtClean="0"/>
              <a:t>Considerations for the Engineering and Design of Aboveground Storage Tanks</a:t>
            </a:r>
            <a:endParaRPr lang="en-US" dirty="0"/>
          </a:p>
        </p:txBody>
      </p:sp>
      <p:sp>
        <p:nvSpPr>
          <p:cNvPr id="4" name="TextBox 3"/>
          <p:cNvSpPr txBox="1"/>
          <p:nvPr/>
        </p:nvSpPr>
        <p:spPr>
          <a:xfrm>
            <a:off x="4648200" y="5257800"/>
            <a:ext cx="2200218" cy="646331"/>
          </a:xfrm>
          <a:prstGeom prst="rect">
            <a:avLst/>
          </a:prstGeom>
          <a:noFill/>
        </p:spPr>
        <p:txBody>
          <a:bodyPr wrap="none" rtlCol="0">
            <a:spAutoFit/>
          </a:bodyPr>
          <a:lstStyle/>
          <a:p>
            <a:r>
              <a:rPr lang="en-US" dirty="0" smtClean="0"/>
              <a:t>Richard B. Garrett, PE</a:t>
            </a:r>
          </a:p>
          <a:p>
            <a:r>
              <a:rPr lang="en-US" dirty="0" smtClean="0"/>
              <a:t>March 2, 2011</a:t>
            </a:r>
            <a:endParaRPr lang="en-US" dirty="0"/>
          </a:p>
        </p:txBody>
      </p:sp>
    </p:spTree>
    <p:extLst>
      <p:ext uri="{BB962C8B-B14F-4D97-AF65-F5344CB8AC3E}">
        <p14:creationId xmlns:p14="http://schemas.microsoft.com/office/powerpoint/2010/main" val="31313578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Random Design / Safety Issues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Emissions options – even though IFR may not be required for Distillate (Jet, Diesel, Kerosene), including this control measure will reduce calculated emissions and may keep you from needing a Title 5 permit.</a:t>
            </a:r>
          </a:p>
          <a:p>
            <a:r>
              <a:rPr lang="en-US" dirty="0" smtClean="0"/>
              <a:t>Tank stairs are laid out for convenience, usually along the normal operator walk path. However, from a safety standpoint, tank stairs or walkways providing tank top access should not cross tank valves.</a:t>
            </a:r>
          </a:p>
          <a:p>
            <a:r>
              <a:rPr lang="en-US" dirty="0" smtClean="0"/>
              <a:t>As indicated in previous presentations, incorporating a corrosion allowance for bottom and shell, especially if prior experience shows potential areas of corrosion in similar service tanks, can pay big dividends down the road.</a:t>
            </a:r>
          </a:p>
          <a:p>
            <a:r>
              <a:rPr lang="en-US" dirty="0" smtClean="0"/>
              <a:t>Tank Anchoring may be required for not only earthquake areas, but also due to high wind (hurricanes), especially with diameter to height ratio less than 1.5.</a:t>
            </a:r>
          </a:p>
          <a:p>
            <a:r>
              <a:rPr lang="en-US" dirty="0" smtClean="0"/>
              <a:t>For product quality and to facilitate removal of water, consider using single sloped bottom with deep sump.</a:t>
            </a:r>
            <a:endParaRPr lang="en-US" dirty="0"/>
          </a:p>
        </p:txBody>
      </p:sp>
    </p:spTree>
    <p:extLst>
      <p:ext uri="{BB962C8B-B14F-4D97-AF65-F5344CB8AC3E}">
        <p14:creationId xmlns:p14="http://schemas.microsoft.com/office/powerpoint/2010/main" val="1692849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Fire Protection - NFPA</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Fire Protection – As mentioned in previous presentations, NFPA sets minimum requirements that local AHJ can increase at their discretion. For example, Section 22.8.2 states that “…floating roof tanks containing any liquid shall not require protection when installed in accordance with this chapter.” However some local departments still require foam protection for these type of tanks.</a:t>
            </a:r>
          </a:p>
          <a:p>
            <a:r>
              <a:rPr lang="en-US" dirty="0" smtClean="0"/>
              <a:t>Note – Requirements of Chapter 22 either require remote impoundment, intermediate diking, or other engineered option.</a:t>
            </a:r>
          </a:p>
          <a:p>
            <a:r>
              <a:rPr lang="en-US" dirty="0" smtClean="0"/>
              <a:t>Spacing is essentially 1/6 sum of diameters of adjoining tanks, up to 150’ diameter. Larger diameter may require increase to 1/4 sum of diameters.</a:t>
            </a:r>
          </a:p>
          <a:p>
            <a:r>
              <a:rPr lang="en-US" dirty="0" smtClean="0"/>
              <a:t>If required, you might want to consider the use of underground HDPE for transmission lines. Alternative usually requires application of sprinkler code, which requires supports at 15’ on center, designed to support 5 x the weight of the lines plus 150 lbs. </a:t>
            </a:r>
            <a:endParaRPr lang="en-US" dirty="0"/>
          </a:p>
        </p:txBody>
      </p:sp>
    </p:spTree>
    <p:extLst>
      <p:ext uri="{BB962C8B-B14F-4D97-AF65-F5344CB8AC3E}">
        <p14:creationId xmlns:p14="http://schemas.microsoft.com/office/powerpoint/2010/main" val="2247195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Coatings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Many municipalities now require blast media to be collected and properly disposed of. On site, this can be difficult and costly. One option would be to have shell plate primed before shipping and installation.</a:t>
            </a:r>
          </a:p>
          <a:p>
            <a:r>
              <a:rPr lang="en-US" dirty="0" smtClean="0"/>
              <a:t>Bottom is likely to contact with water, consider good thin film coating to extend life.</a:t>
            </a:r>
          </a:p>
          <a:p>
            <a:r>
              <a:rPr lang="en-US" dirty="0" smtClean="0"/>
              <a:t>Depending on product service, may want to coat inside of tank – </a:t>
            </a:r>
            <a:r>
              <a:rPr lang="en-US" dirty="0" err="1" smtClean="0"/>
              <a:t>ie</a:t>
            </a:r>
            <a:r>
              <a:rPr lang="en-US" dirty="0" smtClean="0"/>
              <a:t>:</a:t>
            </a:r>
          </a:p>
          <a:p>
            <a:pPr lvl="1"/>
            <a:r>
              <a:rPr lang="en-US" dirty="0" smtClean="0"/>
              <a:t>Ethanol – potential corrosive stress cracking</a:t>
            </a:r>
          </a:p>
          <a:p>
            <a:pPr lvl="1"/>
            <a:r>
              <a:rPr lang="en-US" dirty="0" smtClean="0"/>
              <a:t>Avgas – tends to be more corrosive than other finished products.</a:t>
            </a:r>
          </a:p>
          <a:p>
            <a:r>
              <a:rPr lang="en-US" dirty="0" smtClean="0"/>
              <a:t>The best intentions mean nothing – a key quality control measure is Coating Inspections – especially in smaller facilities. Bring in early to have input into specification, such as surface preparation, maximum humidity allowed, admixtures for holding blast, recoat window, etc.</a:t>
            </a:r>
            <a:endParaRPr lang="en-US" dirty="0"/>
          </a:p>
        </p:txBody>
      </p:sp>
    </p:spTree>
    <p:extLst>
      <p:ext uri="{BB962C8B-B14F-4D97-AF65-F5344CB8AC3E}">
        <p14:creationId xmlns:p14="http://schemas.microsoft.com/office/powerpoint/2010/main" val="3900265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fade">
                                      <p:cBhvr>
                                        <p:cTn id="38" dur="1000"/>
                                        <p:tgtEl>
                                          <p:spTgt spid="3">
                                            <p:txEl>
                                              <p:pRg st="4" end="4"/>
                                            </p:txEl>
                                          </p:spTgt>
                                        </p:tgtEl>
                                      </p:cBhvr>
                                    </p:animEffect>
                                    <p:anim calcmode="lin" valueType="num">
                                      <p:cBhvr>
                                        <p:cTn id="3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Effect transition="in" filter="fade">
                                      <p:cBhvr>
                                        <p:cTn id="45" dur="1000"/>
                                        <p:tgtEl>
                                          <p:spTgt spid="3">
                                            <p:txEl>
                                              <p:pRg st="5" end="5"/>
                                            </p:txEl>
                                          </p:spTgt>
                                        </p:tgtEl>
                                      </p:cBhvr>
                                    </p:animEffect>
                                    <p:anim calcmode="lin" valueType="num">
                                      <p:cBhvr>
                                        <p:cTn id="4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Foundation Alternatives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Excavate &amp; replace unsuitable soils</a:t>
            </a:r>
          </a:p>
          <a:p>
            <a:r>
              <a:rPr lang="en-US" dirty="0" smtClean="0"/>
              <a:t>Piles –</a:t>
            </a:r>
          </a:p>
          <a:p>
            <a:pPr lvl="1"/>
            <a:r>
              <a:rPr lang="en-US" dirty="0" smtClean="0"/>
              <a:t>Driven to refusal, can disturb nearby structure</a:t>
            </a:r>
          </a:p>
          <a:p>
            <a:pPr lvl="1"/>
            <a:r>
              <a:rPr lang="en-US" dirty="0" smtClean="0"/>
              <a:t>Auger cast – less disturbance</a:t>
            </a:r>
          </a:p>
          <a:p>
            <a:r>
              <a:rPr lang="en-US" dirty="0" smtClean="0"/>
              <a:t>Both still require pile caps to transmit load from bottom to pilings.</a:t>
            </a:r>
          </a:p>
          <a:p>
            <a:r>
              <a:rPr lang="en-US" dirty="0" smtClean="0"/>
              <a:t>Soil Stabilization – </a:t>
            </a:r>
          </a:p>
          <a:p>
            <a:pPr lvl="1"/>
            <a:r>
              <a:rPr lang="en-US" dirty="0" smtClean="0"/>
              <a:t>Low disturbance to nearby structures</a:t>
            </a:r>
          </a:p>
          <a:p>
            <a:pPr lvl="1"/>
            <a:r>
              <a:rPr lang="en-US" dirty="0" smtClean="0"/>
              <a:t>Reduces waste removal</a:t>
            </a:r>
          </a:p>
          <a:p>
            <a:pPr lvl="1"/>
            <a:r>
              <a:rPr lang="en-US" dirty="0" smtClean="0"/>
              <a:t>With proper testing and documentation, binder material can serve as remediation</a:t>
            </a:r>
          </a:p>
          <a:p>
            <a:endParaRPr lang="en-US" dirty="0" smtClean="0"/>
          </a:p>
        </p:txBody>
      </p:sp>
    </p:spTree>
    <p:extLst>
      <p:ext uri="{BB962C8B-B14F-4D97-AF65-F5344CB8AC3E}">
        <p14:creationId xmlns:p14="http://schemas.microsoft.com/office/powerpoint/2010/main" val="1695554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fade">
                                      <p:cBhvr>
                                        <p:cTn id="38" dur="1000"/>
                                        <p:tgtEl>
                                          <p:spTgt spid="3">
                                            <p:txEl>
                                              <p:pRg st="4" end="4"/>
                                            </p:txEl>
                                          </p:spTgt>
                                        </p:tgtEl>
                                      </p:cBhvr>
                                    </p:animEffect>
                                    <p:anim calcmode="lin" valueType="num">
                                      <p:cBhvr>
                                        <p:cTn id="3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Effect transition="in" filter="fade">
                                      <p:cBhvr>
                                        <p:cTn id="45" dur="1000"/>
                                        <p:tgtEl>
                                          <p:spTgt spid="3">
                                            <p:txEl>
                                              <p:pRg st="5" end="5"/>
                                            </p:txEl>
                                          </p:spTgt>
                                        </p:tgtEl>
                                      </p:cBhvr>
                                    </p:animEffect>
                                    <p:anim calcmode="lin" valueType="num">
                                      <p:cBhvr>
                                        <p:cTn id="4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Effect transition="in" filter="fade">
                                      <p:cBhvr>
                                        <p:cTn id="50" dur="1000"/>
                                        <p:tgtEl>
                                          <p:spTgt spid="3">
                                            <p:txEl>
                                              <p:pRg st="6" end="6"/>
                                            </p:txEl>
                                          </p:spTgt>
                                        </p:tgtEl>
                                      </p:cBhvr>
                                    </p:animEffect>
                                    <p:anim calcmode="lin" valueType="num">
                                      <p:cBhvr>
                                        <p:cTn id="5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6" end="6"/>
                                            </p:txEl>
                                          </p:spTgt>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Effect transition="in" filter="fade">
                                      <p:cBhvr>
                                        <p:cTn id="55" dur="1000"/>
                                        <p:tgtEl>
                                          <p:spTgt spid="3">
                                            <p:txEl>
                                              <p:pRg st="7" end="7"/>
                                            </p:txEl>
                                          </p:spTgt>
                                        </p:tgtEl>
                                      </p:cBhvr>
                                    </p:animEffect>
                                    <p:anim calcmode="lin" valueType="num">
                                      <p:cBhvr>
                                        <p:cTn id="5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3">
                                            <p:txEl>
                                              <p:pRg st="8" end="8"/>
                                            </p:txEl>
                                          </p:spTgt>
                                        </p:tgtEl>
                                        <p:attrNameLst>
                                          <p:attrName>style.visibility</p:attrName>
                                        </p:attrNameLst>
                                      </p:cBhvr>
                                      <p:to>
                                        <p:strVal val="visible"/>
                                      </p:to>
                                    </p:set>
                                    <p:animEffect transition="in" filter="fade">
                                      <p:cBhvr>
                                        <p:cTn id="60" dur="1000"/>
                                        <p:tgtEl>
                                          <p:spTgt spid="3">
                                            <p:txEl>
                                              <p:pRg st="8" end="8"/>
                                            </p:txEl>
                                          </p:spTgt>
                                        </p:tgtEl>
                                      </p:cBhvr>
                                    </p:animEffect>
                                    <p:anim calcmode="lin" valueType="num">
                                      <p:cBhvr>
                                        <p:cTn id="6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for Requirements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861178"/>
            <a:ext cx="8153400" cy="4784005"/>
          </a:xfrm>
        </p:spPr>
      </p:pic>
    </p:spTree>
    <p:extLst>
      <p:ext uri="{BB962C8B-B14F-4D97-AF65-F5344CB8AC3E}">
        <p14:creationId xmlns:p14="http://schemas.microsoft.com/office/powerpoint/2010/main" val="34130065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2482077602"/>
              </p:ext>
            </p:extLst>
          </p:nvPr>
        </p:nvGraphicFramePr>
        <p:xfrm>
          <a:off x="800100" y="514350"/>
          <a:ext cx="7543800" cy="5829300"/>
        </p:xfrm>
        <a:graphic>
          <a:graphicData uri="http://schemas.openxmlformats.org/presentationml/2006/ole">
            <mc:AlternateContent xmlns:mc="http://schemas.openxmlformats.org/markup-compatibility/2006">
              <mc:Choice xmlns:v="urn:schemas-microsoft-com:vml" Requires="v">
                <p:oleObj spid="_x0000_s3079" name="Acrobat Document" r:id="rId3" imgW="7543800" imgH="5829300" progId="AcroExch.Document.7">
                  <p:embed/>
                </p:oleObj>
              </mc:Choice>
              <mc:Fallback>
                <p:oleObj name="Acrobat Document" r:id="rId3" imgW="7543800" imgH="5829300" progId="AcroExch.Document.7">
                  <p:embed/>
                  <p:pic>
                    <p:nvPicPr>
                      <p:cNvPr id="0" name=""/>
                      <p:cNvPicPr/>
                      <p:nvPr/>
                    </p:nvPicPr>
                    <p:blipFill>
                      <a:blip r:embed="rId4"/>
                      <a:stretch>
                        <a:fillRect/>
                      </a:stretch>
                    </p:blipFill>
                    <p:spPr>
                      <a:xfrm>
                        <a:off x="800100" y="514350"/>
                        <a:ext cx="7543800" cy="5829300"/>
                      </a:xfrm>
                      <a:prstGeom prst="rect">
                        <a:avLst/>
                      </a:prstGeom>
                    </p:spPr>
                  </p:pic>
                </p:oleObj>
              </mc:Fallback>
            </mc:AlternateContent>
          </a:graphicData>
        </a:graphic>
      </p:graphicFrame>
    </p:spTree>
    <p:extLst>
      <p:ext uri="{BB962C8B-B14F-4D97-AF65-F5344CB8AC3E}">
        <p14:creationId xmlns:p14="http://schemas.microsoft.com/office/powerpoint/2010/main" val="26490534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533400" y="1905000"/>
            <a:ext cx="4572000" cy="4495800"/>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a:off x="533399" y="1447800"/>
            <a:ext cx="4572000" cy="457200"/>
          </a:xfrm>
          <a:prstGeom prst="triangl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638800" y="2057400"/>
            <a:ext cx="1306768" cy="369332"/>
          </a:xfrm>
          <a:prstGeom prst="rect">
            <a:avLst/>
          </a:prstGeom>
          <a:noFill/>
        </p:spPr>
        <p:txBody>
          <a:bodyPr wrap="none" rtlCol="0">
            <a:spAutoFit/>
          </a:bodyPr>
          <a:lstStyle/>
          <a:p>
            <a:r>
              <a:rPr lang="en-US" dirty="0" smtClean="0"/>
              <a:t>Questions?</a:t>
            </a:r>
            <a:endParaRPr lang="en-US" dirty="0"/>
          </a:p>
        </p:txBody>
      </p:sp>
      <p:sp>
        <p:nvSpPr>
          <p:cNvPr id="3" name="TextBox 2"/>
          <p:cNvSpPr txBox="1"/>
          <p:nvPr/>
        </p:nvSpPr>
        <p:spPr>
          <a:xfrm>
            <a:off x="5638800" y="5410200"/>
            <a:ext cx="2895600" cy="646331"/>
          </a:xfrm>
          <a:prstGeom prst="rect">
            <a:avLst/>
          </a:prstGeom>
          <a:noFill/>
        </p:spPr>
        <p:txBody>
          <a:bodyPr wrap="square" rtlCol="0">
            <a:spAutoFit/>
          </a:bodyPr>
          <a:lstStyle/>
          <a:p>
            <a:r>
              <a:rPr lang="en-US" dirty="0" smtClean="0"/>
              <a:t>Richard B. Garrett</a:t>
            </a:r>
          </a:p>
          <a:p>
            <a:r>
              <a:rPr lang="en-US" dirty="0" smtClean="0"/>
              <a:t>rick0702@msn.com</a:t>
            </a:r>
            <a:endParaRPr lang="en-US" dirty="0"/>
          </a:p>
        </p:txBody>
      </p:sp>
    </p:spTree>
    <p:extLst>
      <p:ext uri="{BB962C8B-B14F-4D97-AF65-F5344CB8AC3E}">
        <p14:creationId xmlns:p14="http://schemas.microsoft.com/office/powerpoint/2010/main" val="32413755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Issues covered in this Presentation:</a:t>
            </a:r>
            <a:endParaRPr lang="en-US" dirty="0"/>
          </a:p>
        </p:txBody>
      </p:sp>
      <p:sp>
        <p:nvSpPr>
          <p:cNvPr id="3" name="Content Placeholder 2"/>
          <p:cNvSpPr>
            <a:spLocks noGrp="1"/>
          </p:cNvSpPr>
          <p:nvPr>
            <p:ph idx="1"/>
          </p:nvPr>
        </p:nvSpPr>
        <p:spPr/>
        <p:txBody>
          <a:bodyPr/>
          <a:lstStyle/>
          <a:p>
            <a:r>
              <a:rPr lang="en-US" dirty="0" smtClean="0"/>
              <a:t>Considerations for determining size of tank desired.</a:t>
            </a:r>
          </a:p>
          <a:p>
            <a:r>
              <a:rPr lang="en-US" dirty="0" smtClean="0"/>
              <a:t>Owner’s perspective of what information should be conveyed to tank design team.</a:t>
            </a:r>
          </a:p>
          <a:p>
            <a:r>
              <a:rPr lang="en-US" dirty="0"/>
              <a:t>Comparison of Geodesic Dome vs. Cone Roof tanks</a:t>
            </a:r>
            <a:r>
              <a:rPr lang="en-US" dirty="0" smtClean="0"/>
              <a:t>.</a:t>
            </a:r>
          </a:p>
          <a:p>
            <a:r>
              <a:rPr lang="en-US" dirty="0" smtClean="0"/>
              <a:t>Issues to consider per NFPA 30.</a:t>
            </a:r>
          </a:p>
          <a:p>
            <a:r>
              <a:rPr lang="en-US" dirty="0" smtClean="0"/>
              <a:t>Miscellaneous Safety considerations.</a:t>
            </a:r>
          </a:p>
          <a:p>
            <a:r>
              <a:rPr lang="en-US" dirty="0" smtClean="0"/>
              <a:t>Maintenance considerations.</a:t>
            </a:r>
          </a:p>
          <a:p>
            <a:r>
              <a:rPr lang="en-US" dirty="0"/>
              <a:t>Options for foundation design</a:t>
            </a:r>
            <a:r>
              <a:rPr lang="en-US" dirty="0" smtClean="0"/>
              <a:t>.</a:t>
            </a:r>
          </a:p>
          <a:p>
            <a:r>
              <a:rPr lang="en-US" dirty="0" smtClean="0"/>
              <a:t>Check Requirements – State Web Page</a:t>
            </a:r>
            <a:endParaRPr lang="en-US" dirty="0"/>
          </a:p>
        </p:txBody>
      </p:sp>
    </p:spTree>
    <p:extLst>
      <p:ext uri="{BB962C8B-B14F-4D97-AF65-F5344CB8AC3E}">
        <p14:creationId xmlns:p14="http://schemas.microsoft.com/office/powerpoint/2010/main" val="17729464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533400" y="1905000"/>
            <a:ext cx="4572000" cy="4495800"/>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a:off x="533399" y="1447800"/>
            <a:ext cx="4572000" cy="457200"/>
          </a:xfrm>
          <a:prstGeom prst="triangl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334000" y="1066800"/>
            <a:ext cx="3581400" cy="1200329"/>
          </a:xfrm>
          <a:prstGeom prst="rect">
            <a:avLst/>
          </a:prstGeom>
          <a:noFill/>
        </p:spPr>
        <p:txBody>
          <a:bodyPr wrap="square" rtlCol="0">
            <a:spAutoFit/>
          </a:bodyPr>
          <a:lstStyle/>
          <a:p>
            <a:pPr marL="342900" indent="-342900">
              <a:buFont typeface="+mj-lt"/>
              <a:buAutoNum type="arabicPeriod"/>
            </a:pPr>
            <a:r>
              <a:rPr lang="en-US" dirty="0" smtClean="0"/>
              <a:t>Establish product, whether or not Internal Floating Roof will be used and type / dimensions of IFR </a:t>
            </a:r>
            <a:endParaRPr lang="en-US" dirty="0"/>
          </a:p>
        </p:txBody>
      </p:sp>
      <p:sp>
        <p:nvSpPr>
          <p:cNvPr id="5" name="TextBox 4"/>
          <p:cNvSpPr txBox="1"/>
          <p:nvPr/>
        </p:nvSpPr>
        <p:spPr>
          <a:xfrm>
            <a:off x="5334000" y="2743200"/>
            <a:ext cx="3657600" cy="1200329"/>
          </a:xfrm>
          <a:prstGeom prst="rect">
            <a:avLst/>
          </a:prstGeom>
          <a:noFill/>
        </p:spPr>
        <p:txBody>
          <a:bodyPr wrap="square" rtlCol="0">
            <a:spAutoFit/>
          </a:bodyPr>
          <a:lstStyle/>
          <a:p>
            <a:pPr marL="342900" indent="-342900">
              <a:buFont typeface="+mj-lt"/>
              <a:buAutoNum type="arabicPeriod" startAt="2"/>
            </a:pPr>
            <a:r>
              <a:rPr lang="en-US" dirty="0" smtClean="0"/>
              <a:t>Determine Desired Working Volume:</a:t>
            </a:r>
          </a:p>
          <a:p>
            <a:pPr marL="365760" lvl="1"/>
            <a:r>
              <a:rPr lang="en-US" i="1" dirty="0" smtClean="0"/>
              <a:t>Daily Throughput x (Resupply Interval + Safety Factor)</a:t>
            </a:r>
            <a:endParaRPr lang="en-US" i="1" dirty="0"/>
          </a:p>
        </p:txBody>
      </p:sp>
      <p:sp>
        <p:nvSpPr>
          <p:cNvPr id="3" name="TextBox 2"/>
          <p:cNvSpPr txBox="1"/>
          <p:nvPr/>
        </p:nvSpPr>
        <p:spPr>
          <a:xfrm>
            <a:off x="5715001" y="4343400"/>
            <a:ext cx="3200400" cy="646331"/>
          </a:xfrm>
          <a:prstGeom prst="rect">
            <a:avLst/>
          </a:prstGeom>
          <a:noFill/>
        </p:spPr>
        <p:txBody>
          <a:bodyPr wrap="square" rtlCol="0">
            <a:spAutoFit/>
          </a:bodyPr>
          <a:lstStyle/>
          <a:p>
            <a:r>
              <a:rPr lang="en-US" dirty="0" smtClean="0"/>
              <a:t>10,000 </a:t>
            </a:r>
            <a:r>
              <a:rPr lang="en-US" dirty="0" err="1" smtClean="0"/>
              <a:t>bbl</a:t>
            </a:r>
            <a:r>
              <a:rPr lang="en-US" dirty="0" smtClean="0"/>
              <a:t>/day, 7 day resupply, 3 day safety stock</a:t>
            </a:r>
          </a:p>
        </p:txBody>
      </p:sp>
      <p:sp>
        <p:nvSpPr>
          <p:cNvPr id="4" name="TextBox 3"/>
          <p:cNvSpPr txBox="1"/>
          <p:nvPr/>
        </p:nvSpPr>
        <p:spPr>
          <a:xfrm>
            <a:off x="5791201" y="5486400"/>
            <a:ext cx="2971800" cy="923330"/>
          </a:xfrm>
          <a:prstGeom prst="rect">
            <a:avLst/>
          </a:prstGeom>
          <a:noFill/>
        </p:spPr>
        <p:txBody>
          <a:bodyPr wrap="square" rtlCol="0">
            <a:spAutoFit/>
          </a:bodyPr>
          <a:lstStyle/>
          <a:p>
            <a:r>
              <a:rPr lang="en-US" dirty="0"/>
              <a:t>Minimum Working Volume = </a:t>
            </a:r>
            <a:r>
              <a:rPr lang="en-US" dirty="0" smtClean="0"/>
              <a:t>100,000 </a:t>
            </a:r>
            <a:r>
              <a:rPr lang="en-US" dirty="0" err="1"/>
              <a:t>bbl</a:t>
            </a:r>
            <a:endParaRPr lang="en-US" dirty="0"/>
          </a:p>
          <a:p>
            <a:endParaRPr lang="en-US" dirty="0"/>
          </a:p>
        </p:txBody>
      </p:sp>
    </p:spTree>
    <p:extLst>
      <p:ext uri="{BB962C8B-B14F-4D97-AF65-F5344CB8AC3E}">
        <p14:creationId xmlns:p14="http://schemas.microsoft.com/office/powerpoint/2010/main" val="709245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521968" y="1901665"/>
            <a:ext cx="4572000" cy="4495800"/>
          </a:xfrm>
          <a:prstGeom prst="rect">
            <a:avLst/>
          </a:prstGeom>
          <a:solidFill>
            <a:schemeClr val="accent2">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a:off x="533399" y="1447800"/>
            <a:ext cx="4572000" cy="457200"/>
          </a:xfrm>
          <a:prstGeom prst="triangl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762000" y="2819400"/>
            <a:ext cx="411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4876800" y="2438400"/>
            <a:ext cx="0" cy="381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4267200" y="2438400"/>
            <a:ext cx="60960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267200" y="2514600"/>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62000" y="2438400"/>
            <a:ext cx="60960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371600" y="2514600"/>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572000" y="2362200"/>
            <a:ext cx="0" cy="1219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028700" y="2362200"/>
            <a:ext cx="0" cy="1219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5029200" y="2438400"/>
            <a:ext cx="0" cy="3429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flipV="1">
            <a:off x="4953000" y="2362200"/>
            <a:ext cx="7620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876800" y="26289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4876800" y="2209800"/>
            <a:ext cx="228599" cy="228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4953000" y="2781300"/>
            <a:ext cx="76200" cy="1143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4876799" y="2757435"/>
            <a:ext cx="22859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762000" y="2457450"/>
            <a:ext cx="0" cy="381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609600" y="2400300"/>
            <a:ext cx="0" cy="4381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609600" y="2838450"/>
            <a:ext cx="76200" cy="571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V="1">
            <a:off x="609600" y="2324100"/>
            <a:ext cx="7620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flipV="1">
            <a:off x="533400" y="2209800"/>
            <a:ext cx="228600" cy="228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a:off x="609600" y="26289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771524" y="5486400"/>
            <a:ext cx="4114800"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4886324" y="5105400"/>
            <a:ext cx="0" cy="38100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H="1">
            <a:off x="4276724" y="5105400"/>
            <a:ext cx="609600" cy="7620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4276724" y="5181600"/>
            <a:ext cx="0" cy="30480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771524" y="5105400"/>
            <a:ext cx="609600" cy="7620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381124" y="5181600"/>
            <a:ext cx="0" cy="30480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4572000" y="5029200"/>
            <a:ext cx="9524" cy="1376362"/>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a:off x="1028700" y="5029200"/>
            <a:ext cx="9524" cy="1376362"/>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5038724" y="5105400"/>
            <a:ext cx="0" cy="34290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flipV="1">
            <a:off x="4962524" y="5029200"/>
            <a:ext cx="76200" cy="7620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4886324" y="5295900"/>
            <a:ext cx="152400"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V="1">
            <a:off x="4886324" y="4876800"/>
            <a:ext cx="228599" cy="22860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4962524" y="5448300"/>
            <a:ext cx="76200" cy="11430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4886323" y="5424435"/>
            <a:ext cx="22859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V="1">
            <a:off x="771524" y="5124450"/>
            <a:ext cx="0" cy="38100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V="1">
            <a:off x="619124" y="5067300"/>
            <a:ext cx="0" cy="43815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619124" y="5505450"/>
            <a:ext cx="76200" cy="5715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V="1">
            <a:off x="619124" y="4991100"/>
            <a:ext cx="76200" cy="7620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flipV="1">
            <a:off x="542924" y="4876800"/>
            <a:ext cx="228600" cy="22860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H="1">
            <a:off x="619124" y="5295900"/>
            <a:ext cx="152400"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1019739" y="733455"/>
            <a:ext cx="6705600" cy="400110"/>
          </a:xfrm>
          <a:prstGeom prst="rect">
            <a:avLst/>
          </a:prstGeom>
          <a:noFill/>
        </p:spPr>
        <p:txBody>
          <a:bodyPr wrap="square" rtlCol="0">
            <a:spAutoFit/>
          </a:bodyPr>
          <a:lstStyle/>
          <a:p>
            <a:r>
              <a:rPr lang="en-US" sz="2000" dirty="0" smtClean="0"/>
              <a:t>Highest impact to available capacity is </a:t>
            </a:r>
            <a:r>
              <a:rPr lang="en-US" sz="2000" dirty="0"/>
              <a:t>I</a:t>
            </a:r>
            <a:r>
              <a:rPr lang="en-US" sz="2000" dirty="0" smtClean="0"/>
              <a:t>nternal Floating Roof</a:t>
            </a:r>
            <a:endParaRPr lang="en-US" sz="2000" dirty="0"/>
          </a:p>
        </p:txBody>
      </p:sp>
      <p:cxnSp>
        <p:nvCxnSpPr>
          <p:cNvPr id="112" name="Straight Connector 111"/>
          <p:cNvCxnSpPr/>
          <p:nvPr/>
        </p:nvCxnSpPr>
        <p:spPr>
          <a:xfrm>
            <a:off x="5181600" y="2757435"/>
            <a:ext cx="22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5196253" y="2400300"/>
            <a:ext cx="22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5181600" y="2647950"/>
            <a:ext cx="22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5196253" y="2517112"/>
            <a:ext cx="228600" cy="0"/>
          </a:xfrm>
          <a:prstGeom prst="line">
            <a:avLst/>
          </a:prstGeom>
        </p:spPr>
        <p:style>
          <a:lnRef idx="1">
            <a:schemeClr val="accent1"/>
          </a:lnRef>
          <a:fillRef idx="0">
            <a:schemeClr val="accent1"/>
          </a:fillRef>
          <a:effectRef idx="0">
            <a:schemeClr val="accent1"/>
          </a:effectRef>
          <a:fontRef idx="minor">
            <a:schemeClr val="tx1"/>
          </a:fontRef>
        </p:style>
      </p:cxnSp>
      <p:sp>
        <p:nvSpPr>
          <p:cNvPr id="116" name="TextBox 115"/>
          <p:cNvSpPr txBox="1"/>
          <p:nvPr/>
        </p:nvSpPr>
        <p:spPr>
          <a:xfrm>
            <a:off x="5859453" y="1325449"/>
            <a:ext cx="3136752" cy="646331"/>
          </a:xfrm>
          <a:prstGeom prst="rect">
            <a:avLst/>
          </a:prstGeom>
          <a:noFill/>
        </p:spPr>
        <p:txBody>
          <a:bodyPr wrap="square" rtlCol="0">
            <a:spAutoFit/>
          </a:bodyPr>
          <a:lstStyle/>
          <a:p>
            <a:r>
              <a:rPr lang="en-US" dirty="0" smtClean="0"/>
              <a:t>Overfill or Damage level</a:t>
            </a:r>
          </a:p>
          <a:p>
            <a:r>
              <a:rPr lang="en-US" dirty="0" smtClean="0"/>
              <a:t>(Approx. 3’ from top of tank)</a:t>
            </a:r>
            <a:endParaRPr lang="en-US" dirty="0"/>
          </a:p>
        </p:txBody>
      </p:sp>
      <p:sp>
        <p:nvSpPr>
          <p:cNvPr id="117" name="TextBox 116"/>
          <p:cNvSpPr txBox="1"/>
          <p:nvPr/>
        </p:nvSpPr>
        <p:spPr>
          <a:xfrm>
            <a:off x="5933560" y="2036383"/>
            <a:ext cx="1875835" cy="369332"/>
          </a:xfrm>
          <a:prstGeom prst="rect">
            <a:avLst/>
          </a:prstGeom>
          <a:noFill/>
        </p:spPr>
        <p:txBody>
          <a:bodyPr wrap="none" rtlCol="0">
            <a:spAutoFit/>
          </a:bodyPr>
          <a:lstStyle/>
          <a:p>
            <a:r>
              <a:rPr lang="en-US" dirty="0" smtClean="0"/>
              <a:t>High – High Alarm</a:t>
            </a:r>
            <a:endParaRPr lang="en-US" dirty="0"/>
          </a:p>
        </p:txBody>
      </p:sp>
      <p:sp>
        <p:nvSpPr>
          <p:cNvPr id="118" name="TextBox 117"/>
          <p:cNvSpPr txBox="1"/>
          <p:nvPr/>
        </p:nvSpPr>
        <p:spPr>
          <a:xfrm>
            <a:off x="5883318" y="2497693"/>
            <a:ext cx="1761829" cy="369332"/>
          </a:xfrm>
          <a:prstGeom prst="rect">
            <a:avLst/>
          </a:prstGeom>
          <a:noFill/>
        </p:spPr>
        <p:txBody>
          <a:bodyPr wrap="none" rtlCol="0">
            <a:spAutoFit/>
          </a:bodyPr>
          <a:lstStyle/>
          <a:p>
            <a:r>
              <a:rPr lang="en-US" dirty="0" smtClean="0"/>
              <a:t>High Level Alarm</a:t>
            </a:r>
            <a:endParaRPr lang="en-US" dirty="0"/>
          </a:p>
        </p:txBody>
      </p:sp>
      <p:sp>
        <p:nvSpPr>
          <p:cNvPr id="119" name="TextBox 118"/>
          <p:cNvSpPr txBox="1"/>
          <p:nvPr/>
        </p:nvSpPr>
        <p:spPr>
          <a:xfrm>
            <a:off x="5963705" y="2958793"/>
            <a:ext cx="1200970" cy="369332"/>
          </a:xfrm>
          <a:prstGeom prst="rect">
            <a:avLst/>
          </a:prstGeom>
          <a:noFill/>
        </p:spPr>
        <p:txBody>
          <a:bodyPr wrap="none" rtlCol="0">
            <a:spAutoFit/>
          </a:bodyPr>
          <a:lstStyle/>
          <a:p>
            <a:r>
              <a:rPr lang="en-US" dirty="0" smtClean="0"/>
              <a:t>Normal Fill</a:t>
            </a:r>
            <a:endParaRPr lang="en-US" dirty="0"/>
          </a:p>
        </p:txBody>
      </p:sp>
      <p:cxnSp>
        <p:nvCxnSpPr>
          <p:cNvPr id="121" name="Straight Arrow Connector 120"/>
          <p:cNvCxnSpPr>
            <a:stCxn id="116" idx="1"/>
          </p:cNvCxnSpPr>
          <p:nvPr/>
        </p:nvCxnSpPr>
        <p:spPr>
          <a:xfrm flipH="1">
            <a:off x="5312647" y="1648615"/>
            <a:ext cx="546806" cy="757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a:stCxn id="117" idx="1"/>
          </p:cNvCxnSpPr>
          <p:nvPr/>
        </p:nvCxnSpPr>
        <p:spPr>
          <a:xfrm flipH="1">
            <a:off x="5310553" y="2221049"/>
            <a:ext cx="623007" cy="2766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a:stCxn id="118" idx="1"/>
          </p:cNvCxnSpPr>
          <p:nvPr/>
        </p:nvCxnSpPr>
        <p:spPr>
          <a:xfrm flipH="1" flipV="1">
            <a:off x="5410200" y="2647950"/>
            <a:ext cx="473118" cy="344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a:stCxn id="119" idx="1"/>
          </p:cNvCxnSpPr>
          <p:nvPr/>
        </p:nvCxnSpPr>
        <p:spPr>
          <a:xfrm flipH="1" flipV="1">
            <a:off x="5310553" y="2781300"/>
            <a:ext cx="653152" cy="36215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1" name="TextBox 130"/>
          <p:cNvSpPr txBox="1"/>
          <p:nvPr/>
        </p:nvSpPr>
        <p:spPr>
          <a:xfrm>
            <a:off x="5201015" y="3238795"/>
            <a:ext cx="3566747" cy="923330"/>
          </a:xfrm>
          <a:prstGeom prst="rect">
            <a:avLst/>
          </a:prstGeom>
          <a:noFill/>
        </p:spPr>
        <p:txBody>
          <a:bodyPr wrap="square" rtlCol="0">
            <a:spAutoFit/>
          </a:bodyPr>
          <a:lstStyle/>
          <a:p>
            <a:r>
              <a:rPr lang="en-US" dirty="0" smtClean="0"/>
              <a:t>Distance between levels is based on maximum fill rate x response time (usually 5 minutes or 6” minimum)</a:t>
            </a:r>
            <a:endParaRPr lang="en-US" dirty="0"/>
          </a:p>
        </p:txBody>
      </p:sp>
      <p:cxnSp>
        <p:nvCxnSpPr>
          <p:cNvPr id="133" name="Straight Connector 132"/>
          <p:cNvCxnSpPr/>
          <p:nvPr/>
        </p:nvCxnSpPr>
        <p:spPr>
          <a:xfrm>
            <a:off x="4940856" y="5943600"/>
            <a:ext cx="25539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5029200" y="594360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H="1" flipV="1">
            <a:off x="5029200" y="5905500"/>
            <a:ext cx="0" cy="381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flipH="1" flipV="1">
            <a:off x="5201015" y="5905500"/>
            <a:ext cx="0" cy="381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4940856" y="6096000"/>
            <a:ext cx="24825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flipH="1">
            <a:off x="5022055" y="6093619"/>
            <a:ext cx="0" cy="381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flipH="1">
            <a:off x="5193870" y="6093619"/>
            <a:ext cx="0" cy="381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7" name="Oval 146"/>
          <p:cNvSpPr/>
          <p:nvPr/>
        </p:nvSpPr>
        <p:spPr>
          <a:xfrm>
            <a:off x="4636056" y="5860256"/>
            <a:ext cx="304800" cy="32385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2" name="Straight Connector 151"/>
          <p:cNvCxnSpPr/>
          <p:nvPr/>
        </p:nvCxnSpPr>
        <p:spPr>
          <a:xfrm flipV="1">
            <a:off x="2057400" y="5938837"/>
            <a:ext cx="2605453" cy="47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2057400" y="6096000"/>
            <a:ext cx="26054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8" name="Arc 157"/>
          <p:cNvSpPr/>
          <p:nvPr/>
        </p:nvSpPr>
        <p:spPr>
          <a:xfrm rot="16200000">
            <a:off x="1635919" y="5941217"/>
            <a:ext cx="842964" cy="838201"/>
          </a:xfrm>
          <a:prstGeom prst="arc">
            <a:avLst>
              <a:gd name="adj1" fmla="val 16200000"/>
              <a:gd name="adj2" fmla="val 332893"/>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9" name="Arc 158"/>
          <p:cNvSpPr/>
          <p:nvPr/>
        </p:nvSpPr>
        <p:spPr>
          <a:xfrm rot="16200000">
            <a:off x="1790700" y="6131719"/>
            <a:ext cx="533400" cy="457200"/>
          </a:xfrm>
          <a:prstGeom prst="arc">
            <a:avLst>
              <a:gd name="adj1" fmla="val 16200000"/>
              <a:gd name="adj2" fmla="val 123829"/>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63" name="Straight Connector 162"/>
          <p:cNvCxnSpPr>
            <a:stCxn id="158" idx="0"/>
            <a:endCxn id="159" idx="0"/>
          </p:cNvCxnSpPr>
          <p:nvPr/>
        </p:nvCxnSpPr>
        <p:spPr>
          <a:xfrm>
            <a:off x="1638301" y="6360318"/>
            <a:ext cx="190499"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4" name="Rounded Rectangle 163"/>
          <p:cNvSpPr/>
          <p:nvPr/>
        </p:nvSpPr>
        <p:spPr>
          <a:xfrm>
            <a:off x="1905000" y="5562600"/>
            <a:ext cx="1219200" cy="3429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a:off x="2529840" y="5893118"/>
            <a:ext cx="45719" cy="457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TextBox 165"/>
          <p:cNvSpPr txBox="1"/>
          <p:nvPr/>
        </p:nvSpPr>
        <p:spPr>
          <a:xfrm>
            <a:off x="5410199" y="4475362"/>
            <a:ext cx="3602753" cy="1477328"/>
          </a:xfrm>
          <a:prstGeom prst="rect">
            <a:avLst/>
          </a:prstGeom>
          <a:noFill/>
        </p:spPr>
        <p:txBody>
          <a:bodyPr wrap="square" rtlCol="0">
            <a:spAutoFit/>
          </a:bodyPr>
          <a:lstStyle/>
          <a:p>
            <a:r>
              <a:rPr lang="en-US" dirty="0" smtClean="0"/>
              <a:t>Bottom of tank minimum level depends on floating suction geometry to keep liquid from falling below roof for emissions. Normally set around 3’ - 4’.</a:t>
            </a:r>
            <a:endParaRPr lang="en-US" dirty="0"/>
          </a:p>
        </p:txBody>
      </p:sp>
      <p:cxnSp>
        <p:nvCxnSpPr>
          <p:cNvPr id="168" name="Straight Connector 167"/>
          <p:cNvCxnSpPr/>
          <p:nvPr/>
        </p:nvCxnSpPr>
        <p:spPr>
          <a:xfrm>
            <a:off x="5181600" y="5424435"/>
            <a:ext cx="228599" cy="0"/>
          </a:xfrm>
          <a:prstGeom prst="line">
            <a:avLst/>
          </a:prstGeom>
        </p:spPr>
        <p:style>
          <a:lnRef idx="1">
            <a:schemeClr val="accent1"/>
          </a:lnRef>
          <a:fillRef idx="0">
            <a:schemeClr val="accent1"/>
          </a:fillRef>
          <a:effectRef idx="0">
            <a:schemeClr val="accent1"/>
          </a:effectRef>
          <a:fontRef idx="minor">
            <a:schemeClr val="tx1"/>
          </a:fontRef>
        </p:style>
      </p:cxnSp>
      <p:sp>
        <p:nvSpPr>
          <p:cNvPr id="169" name="TextBox 168"/>
          <p:cNvSpPr txBox="1"/>
          <p:nvPr/>
        </p:nvSpPr>
        <p:spPr>
          <a:xfrm>
            <a:off x="5295900" y="5977340"/>
            <a:ext cx="3700305" cy="646331"/>
          </a:xfrm>
          <a:prstGeom prst="rect">
            <a:avLst/>
          </a:prstGeom>
          <a:noFill/>
        </p:spPr>
        <p:txBody>
          <a:bodyPr wrap="square" rtlCol="0">
            <a:spAutoFit/>
          </a:bodyPr>
          <a:lstStyle/>
          <a:p>
            <a:r>
              <a:rPr lang="en-US" dirty="0" smtClean="0"/>
              <a:t>Expect to lose about 7’ – 8’ total height from volume with IFR.</a:t>
            </a:r>
            <a:endParaRPr lang="en-US" dirty="0"/>
          </a:p>
        </p:txBody>
      </p:sp>
    </p:spTree>
    <p:extLst>
      <p:ext uri="{BB962C8B-B14F-4D97-AF65-F5344CB8AC3E}">
        <p14:creationId xmlns:p14="http://schemas.microsoft.com/office/powerpoint/2010/main" val="24062206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8"/>
                                        </p:tgtEl>
                                        <p:attrNameLst>
                                          <p:attrName>style.visibility</p:attrName>
                                        </p:attrNameLst>
                                      </p:cBhvr>
                                      <p:to>
                                        <p:strVal val="visible"/>
                                      </p:to>
                                    </p:set>
                                    <p:anim calcmode="lin" valueType="num">
                                      <p:cBhvr additive="base">
                                        <p:cTn id="7" dur="500" fill="hold"/>
                                        <p:tgtEl>
                                          <p:spTgt spid="108"/>
                                        </p:tgtEl>
                                        <p:attrNameLst>
                                          <p:attrName>ppt_x</p:attrName>
                                        </p:attrNameLst>
                                      </p:cBhvr>
                                      <p:tavLst>
                                        <p:tav tm="0">
                                          <p:val>
                                            <p:strVal val="#ppt_x"/>
                                          </p:val>
                                        </p:tav>
                                        <p:tav tm="100000">
                                          <p:val>
                                            <p:strVal val="#ppt_x"/>
                                          </p:val>
                                        </p:tav>
                                      </p:tavLst>
                                    </p:anim>
                                    <p:anim calcmode="lin" valueType="num">
                                      <p:cBhvr additive="base">
                                        <p:cTn id="8" dur="500" fill="hold"/>
                                        <p:tgtEl>
                                          <p:spTgt spid="10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6"/>
                                        </p:tgtEl>
                                        <p:attrNameLst>
                                          <p:attrName>style.visibility</p:attrName>
                                        </p:attrNameLst>
                                      </p:cBhvr>
                                      <p:to>
                                        <p:strVal val="visible"/>
                                      </p:to>
                                    </p:set>
                                    <p:anim calcmode="lin" valueType="num">
                                      <p:cBhvr additive="base">
                                        <p:cTn id="13" dur="500" fill="hold"/>
                                        <p:tgtEl>
                                          <p:spTgt spid="116"/>
                                        </p:tgtEl>
                                        <p:attrNameLst>
                                          <p:attrName>ppt_x</p:attrName>
                                        </p:attrNameLst>
                                      </p:cBhvr>
                                      <p:tavLst>
                                        <p:tav tm="0">
                                          <p:val>
                                            <p:strVal val="#ppt_x"/>
                                          </p:val>
                                        </p:tav>
                                        <p:tav tm="100000">
                                          <p:val>
                                            <p:strVal val="#ppt_x"/>
                                          </p:val>
                                        </p:tav>
                                      </p:tavLst>
                                    </p:anim>
                                    <p:anim calcmode="lin" valueType="num">
                                      <p:cBhvr additive="base">
                                        <p:cTn id="14" dur="500" fill="hold"/>
                                        <p:tgtEl>
                                          <p:spTgt spid="1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7"/>
                                        </p:tgtEl>
                                        <p:attrNameLst>
                                          <p:attrName>style.visibility</p:attrName>
                                        </p:attrNameLst>
                                      </p:cBhvr>
                                      <p:to>
                                        <p:strVal val="visible"/>
                                      </p:to>
                                    </p:set>
                                    <p:anim calcmode="lin" valueType="num">
                                      <p:cBhvr additive="base">
                                        <p:cTn id="19" dur="500" fill="hold"/>
                                        <p:tgtEl>
                                          <p:spTgt spid="117"/>
                                        </p:tgtEl>
                                        <p:attrNameLst>
                                          <p:attrName>ppt_x</p:attrName>
                                        </p:attrNameLst>
                                      </p:cBhvr>
                                      <p:tavLst>
                                        <p:tav tm="0">
                                          <p:val>
                                            <p:strVal val="#ppt_x"/>
                                          </p:val>
                                        </p:tav>
                                        <p:tav tm="100000">
                                          <p:val>
                                            <p:strVal val="#ppt_x"/>
                                          </p:val>
                                        </p:tav>
                                      </p:tavLst>
                                    </p:anim>
                                    <p:anim calcmode="lin" valueType="num">
                                      <p:cBhvr additive="base">
                                        <p:cTn id="20" dur="500" fill="hold"/>
                                        <p:tgtEl>
                                          <p:spTgt spid="1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8"/>
                                        </p:tgtEl>
                                        <p:attrNameLst>
                                          <p:attrName>style.visibility</p:attrName>
                                        </p:attrNameLst>
                                      </p:cBhvr>
                                      <p:to>
                                        <p:strVal val="visible"/>
                                      </p:to>
                                    </p:set>
                                    <p:anim calcmode="lin" valueType="num">
                                      <p:cBhvr additive="base">
                                        <p:cTn id="25" dur="500" fill="hold"/>
                                        <p:tgtEl>
                                          <p:spTgt spid="118"/>
                                        </p:tgtEl>
                                        <p:attrNameLst>
                                          <p:attrName>ppt_x</p:attrName>
                                        </p:attrNameLst>
                                      </p:cBhvr>
                                      <p:tavLst>
                                        <p:tav tm="0">
                                          <p:val>
                                            <p:strVal val="#ppt_x"/>
                                          </p:val>
                                        </p:tav>
                                        <p:tav tm="100000">
                                          <p:val>
                                            <p:strVal val="#ppt_x"/>
                                          </p:val>
                                        </p:tav>
                                      </p:tavLst>
                                    </p:anim>
                                    <p:anim calcmode="lin" valueType="num">
                                      <p:cBhvr additive="base">
                                        <p:cTn id="26" dur="500" fill="hold"/>
                                        <p:tgtEl>
                                          <p:spTgt spid="1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9"/>
                                        </p:tgtEl>
                                        <p:attrNameLst>
                                          <p:attrName>style.visibility</p:attrName>
                                        </p:attrNameLst>
                                      </p:cBhvr>
                                      <p:to>
                                        <p:strVal val="visible"/>
                                      </p:to>
                                    </p:set>
                                    <p:anim calcmode="lin" valueType="num">
                                      <p:cBhvr additive="base">
                                        <p:cTn id="31" dur="500" fill="hold"/>
                                        <p:tgtEl>
                                          <p:spTgt spid="119"/>
                                        </p:tgtEl>
                                        <p:attrNameLst>
                                          <p:attrName>ppt_x</p:attrName>
                                        </p:attrNameLst>
                                      </p:cBhvr>
                                      <p:tavLst>
                                        <p:tav tm="0">
                                          <p:val>
                                            <p:strVal val="#ppt_x"/>
                                          </p:val>
                                        </p:tav>
                                        <p:tav tm="100000">
                                          <p:val>
                                            <p:strVal val="#ppt_x"/>
                                          </p:val>
                                        </p:tav>
                                      </p:tavLst>
                                    </p:anim>
                                    <p:anim calcmode="lin" valueType="num">
                                      <p:cBhvr additive="base">
                                        <p:cTn id="32" dur="500" fill="hold"/>
                                        <p:tgtEl>
                                          <p:spTgt spid="11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1"/>
                                        </p:tgtEl>
                                        <p:attrNameLst>
                                          <p:attrName>style.visibility</p:attrName>
                                        </p:attrNameLst>
                                      </p:cBhvr>
                                      <p:to>
                                        <p:strVal val="visible"/>
                                      </p:to>
                                    </p:set>
                                    <p:anim calcmode="lin" valueType="num">
                                      <p:cBhvr additive="base">
                                        <p:cTn id="37" dur="500" fill="hold"/>
                                        <p:tgtEl>
                                          <p:spTgt spid="131"/>
                                        </p:tgtEl>
                                        <p:attrNameLst>
                                          <p:attrName>ppt_x</p:attrName>
                                        </p:attrNameLst>
                                      </p:cBhvr>
                                      <p:tavLst>
                                        <p:tav tm="0">
                                          <p:val>
                                            <p:strVal val="#ppt_x"/>
                                          </p:val>
                                        </p:tav>
                                        <p:tav tm="100000">
                                          <p:val>
                                            <p:strVal val="#ppt_x"/>
                                          </p:val>
                                        </p:tav>
                                      </p:tavLst>
                                    </p:anim>
                                    <p:anim calcmode="lin" valueType="num">
                                      <p:cBhvr additive="base">
                                        <p:cTn id="38"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66">
                                            <p:txEl>
                                              <p:pRg st="0" end="0"/>
                                            </p:txEl>
                                          </p:spTgt>
                                        </p:tgtEl>
                                        <p:attrNameLst>
                                          <p:attrName>style.visibility</p:attrName>
                                        </p:attrNameLst>
                                      </p:cBhvr>
                                      <p:to>
                                        <p:strVal val="visible"/>
                                      </p:to>
                                    </p:set>
                                    <p:anim calcmode="lin" valueType="num">
                                      <p:cBhvr additive="base">
                                        <p:cTn id="43" dur="500" fill="hold"/>
                                        <p:tgtEl>
                                          <p:spTgt spid="166">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6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69"/>
                                        </p:tgtEl>
                                        <p:attrNameLst>
                                          <p:attrName>style.visibility</p:attrName>
                                        </p:attrNameLst>
                                      </p:cBhvr>
                                      <p:to>
                                        <p:strVal val="visible"/>
                                      </p:to>
                                    </p:set>
                                    <p:anim calcmode="lin" valueType="num">
                                      <p:cBhvr additive="base">
                                        <p:cTn id="49" dur="500" fill="hold"/>
                                        <p:tgtEl>
                                          <p:spTgt spid="169"/>
                                        </p:tgtEl>
                                        <p:attrNameLst>
                                          <p:attrName>ppt_x</p:attrName>
                                        </p:attrNameLst>
                                      </p:cBhvr>
                                      <p:tavLst>
                                        <p:tav tm="0">
                                          <p:val>
                                            <p:strVal val="#ppt_x"/>
                                          </p:val>
                                        </p:tav>
                                        <p:tav tm="100000">
                                          <p:val>
                                            <p:strVal val="#ppt_x"/>
                                          </p:val>
                                        </p:tav>
                                      </p:tavLst>
                                    </p:anim>
                                    <p:anim calcmode="lin" valueType="num">
                                      <p:cBhvr additive="base">
                                        <p:cTn id="50" dur="500" fill="hold"/>
                                        <p:tgtEl>
                                          <p:spTgt spid="1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P spid="116" grpId="0"/>
      <p:bldP spid="117" grpId="0"/>
      <p:bldP spid="118" grpId="0"/>
      <p:bldP spid="119" grpId="0"/>
      <p:bldP spid="131" grpId="0"/>
      <p:bldP spid="16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1953573304"/>
              </p:ext>
            </p:extLst>
          </p:nvPr>
        </p:nvGraphicFramePr>
        <p:xfrm>
          <a:off x="152400" y="1676400"/>
          <a:ext cx="8867775" cy="4105275"/>
        </p:xfrm>
        <a:graphic>
          <a:graphicData uri="http://schemas.openxmlformats.org/presentationml/2006/ole">
            <mc:AlternateContent xmlns:mc="http://schemas.openxmlformats.org/markup-compatibility/2006">
              <mc:Choice xmlns:v="urn:schemas-microsoft-com:vml" Requires="v">
                <p:oleObj spid="_x0000_s1040" name="Worksheet" r:id="rId3" imgW="8867843" imgH="4105365" progId="Excel.Sheet.12">
                  <p:embed/>
                </p:oleObj>
              </mc:Choice>
              <mc:Fallback>
                <p:oleObj name="Worksheet" r:id="rId3" imgW="8867843" imgH="4105365" progId="Excel.Sheet.12">
                  <p:embed/>
                  <p:pic>
                    <p:nvPicPr>
                      <p:cNvPr id="0" name=""/>
                      <p:cNvPicPr/>
                      <p:nvPr/>
                    </p:nvPicPr>
                    <p:blipFill>
                      <a:blip r:embed="rId4"/>
                      <a:stretch>
                        <a:fillRect/>
                      </a:stretch>
                    </p:blipFill>
                    <p:spPr>
                      <a:xfrm>
                        <a:off x="152400" y="1676400"/>
                        <a:ext cx="8867775" cy="4105275"/>
                      </a:xfrm>
                      <a:prstGeom prst="rect">
                        <a:avLst/>
                      </a:prstGeom>
                    </p:spPr>
                  </p:pic>
                </p:oleObj>
              </mc:Fallback>
            </mc:AlternateContent>
          </a:graphicData>
        </a:graphic>
      </p:graphicFrame>
    </p:spTree>
    <p:extLst>
      <p:ext uri="{BB962C8B-B14F-4D97-AF65-F5344CB8AC3E}">
        <p14:creationId xmlns:p14="http://schemas.microsoft.com/office/powerpoint/2010/main" val="1129537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3715424809"/>
              </p:ext>
            </p:extLst>
          </p:nvPr>
        </p:nvGraphicFramePr>
        <p:xfrm>
          <a:off x="1219200" y="990600"/>
          <a:ext cx="6772275" cy="5257800"/>
        </p:xfrm>
        <a:graphic>
          <a:graphicData uri="http://schemas.openxmlformats.org/presentationml/2006/ole">
            <mc:AlternateContent xmlns:mc="http://schemas.openxmlformats.org/markup-compatibility/2006">
              <mc:Choice xmlns:v="urn:schemas-microsoft-com:vml" Requires="v">
                <p:oleObj spid="_x0000_s2062" name="Worksheet" r:id="rId3" imgW="6772343" imgH="5257800" progId="Excel.Sheet.12">
                  <p:embed/>
                </p:oleObj>
              </mc:Choice>
              <mc:Fallback>
                <p:oleObj name="Worksheet" r:id="rId3" imgW="6772343" imgH="5257800" progId="Excel.Sheet.12">
                  <p:embed/>
                  <p:pic>
                    <p:nvPicPr>
                      <p:cNvPr id="0" name=""/>
                      <p:cNvPicPr/>
                      <p:nvPr/>
                    </p:nvPicPr>
                    <p:blipFill>
                      <a:blip r:embed="rId4"/>
                      <a:stretch>
                        <a:fillRect/>
                      </a:stretch>
                    </p:blipFill>
                    <p:spPr>
                      <a:xfrm>
                        <a:off x="1219200" y="990600"/>
                        <a:ext cx="6772275" cy="5257800"/>
                      </a:xfrm>
                      <a:prstGeom prst="rect">
                        <a:avLst/>
                      </a:prstGeom>
                    </p:spPr>
                  </p:pic>
                </p:oleObj>
              </mc:Fallback>
            </mc:AlternateContent>
          </a:graphicData>
        </a:graphic>
      </p:graphicFrame>
    </p:spTree>
    <p:extLst>
      <p:ext uri="{BB962C8B-B14F-4D97-AF65-F5344CB8AC3E}">
        <p14:creationId xmlns:p14="http://schemas.microsoft.com/office/powerpoint/2010/main" val="2803886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External Roof</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Cone Roof vs. Geodesic Dome Roof</a:t>
            </a:r>
          </a:p>
          <a:p>
            <a:pPr lvl="1"/>
            <a:r>
              <a:rPr lang="en-US" dirty="0" smtClean="0"/>
              <a:t>Design Considerations – perimeter railing vs. perimeter wind girder designed for access to inspection ports.</a:t>
            </a:r>
          </a:p>
          <a:p>
            <a:pPr lvl="1"/>
            <a:r>
              <a:rPr lang="en-US" dirty="0" smtClean="0"/>
              <a:t>Maintenance of coating, vs. panel seams</a:t>
            </a:r>
          </a:p>
          <a:p>
            <a:pPr lvl="1"/>
            <a:r>
              <a:rPr lang="en-US" dirty="0" smtClean="0"/>
              <a:t>Overall Cost Comparison</a:t>
            </a:r>
          </a:p>
          <a:p>
            <a:pPr lvl="1"/>
            <a:endParaRPr lang="en-US" dirty="0"/>
          </a:p>
          <a:p>
            <a:r>
              <a:rPr lang="en-US" dirty="0" smtClean="0"/>
              <a:t>Overall Height – no real limitations, guided mainly by:</a:t>
            </a:r>
          </a:p>
          <a:p>
            <a:pPr lvl="1"/>
            <a:r>
              <a:rPr lang="en-US" dirty="0" smtClean="0"/>
              <a:t>Local codes, zoning restrictions on height limitations</a:t>
            </a:r>
          </a:p>
          <a:p>
            <a:pPr lvl="1"/>
            <a:r>
              <a:rPr lang="en-US" dirty="0" smtClean="0"/>
              <a:t>Consider available water pressure height to fight fires</a:t>
            </a:r>
          </a:p>
          <a:p>
            <a:pPr lvl="1"/>
            <a:r>
              <a:rPr lang="en-US" dirty="0" smtClean="0"/>
              <a:t>Aesthetics compared with other tanks</a:t>
            </a:r>
          </a:p>
          <a:p>
            <a:pPr lvl="1"/>
            <a:r>
              <a:rPr lang="en-US" dirty="0" smtClean="0"/>
              <a:t>Managing tank alignment if more than one live at same time</a:t>
            </a:r>
          </a:p>
          <a:p>
            <a:pPr lvl="1"/>
            <a:r>
              <a:rPr lang="en-US" dirty="0" smtClean="0"/>
              <a:t>Consider Operators – if over 60’, may need intermediate landing</a:t>
            </a:r>
          </a:p>
          <a:p>
            <a:pPr marL="393192" lvl="1" indent="0">
              <a:buNone/>
            </a:pPr>
            <a:endParaRPr lang="en-US" dirty="0"/>
          </a:p>
        </p:txBody>
      </p:sp>
    </p:spTree>
    <p:extLst>
      <p:ext uri="{BB962C8B-B14F-4D97-AF65-F5344CB8AC3E}">
        <p14:creationId xmlns:p14="http://schemas.microsoft.com/office/powerpoint/2010/main" val="1877503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1000"/>
                                        <p:tgtEl>
                                          <p:spTgt spid="3">
                                            <p:txEl>
                                              <p:pRg st="6" end="6"/>
                                            </p:txEl>
                                          </p:spTgt>
                                        </p:tgtEl>
                                      </p:cBhvr>
                                    </p:animEffect>
                                    <p:anim calcmode="lin" valueType="num">
                                      <p:cBhvr>
                                        <p:cTn id="4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1000"/>
                                        <p:tgtEl>
                                          <p:spTgt spid="3">
                                            <p:txEl>
                                              <p:pRg st="7" end="7"/>
                                            </p:txEl>
                                          </p:spTgt>
                                        </p:tgtEl>
                                      </p:cBhvr>
                                    </p:animEffect>
                                    <p:anim calcmode="lin" valueType="num">
                                      <p:cBhvr>
                                        <p:cTn id="4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Effect transition="in" filter="fade">
                                      <p:cBhvr>
                                        <p:cTn id="50" dur="1000"/>
                                        <p:tgtEl>
                                          <p:spTgt spid="3">
                                            <p:txEl>
                                              <p:pRg st="8" end="8"/>
                                            </p:txEl>
                                          </p:spTgt>
                                        </p:tgtEl>
                                      </p:cBhvr>
                                    </p:animEffect>
                                    <p:anim calcmode="lin" valueType="num">
                                      <p:cBhvr>
                                        <p:cTn id="5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Effect transition="in" filter="fade">
                                      <p:cBhvr>
                                        <p:cTn id="55" dur="1000"/>
                                        <p:tgtEl>
                                          <p:spTgt spid="3">
                                            <p:txEl>
                                              <p:pRg st="9" end="9"/>
                                            </p:txEl>
                                          </p:spTgt>
                                        </p:tgtEl>
                                      </p:cBhvr>
                                    </p:animEffect>
                                    <p:anim calcmode="lin" valueType="num">
                                      <p:cBhvr>
                                        <p:cTn id="5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3">
                                            <p:txEl>
                                              <p:pRg st="10" end="10"/>
                                            </p:txEl>
                                          </p:spTgt>
                                        </p:tgtEl>
                                        <p:attrNameLst>
                                          <p:attrName>style.visibility</p:attrName>
                                        </p:attrNameLst>
                                      </p:cBhvr>
                                      <p:to>
                                        <p:strVal val="visible"/>
                                      </p:to>
                                    </p:set>
                                    <p:animEffect transition="in" filter="fade">
                                      <p:cBhvr>
                                        <p:cTn id="60" dur="1000"/>
                                        <p:tgtEl>
                                          <p:spTgt spid="3">
                                            <p:txEl>
                                              <p:pRg st="10" end="10"/>
                                            </p:txEl>
                                          </p:spTgt>
                                        </p:tgtEl>
                                      </p:cBhvr>
                                    </p:animEffect>
                                    <p:anim calcmode="lin" valueType="num">
                                      <p:cBhvr>
                                        <p:cTn id="61"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Geodesic Dome vs. Cone Roof</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199" y="2133599"/>
            <a:ext cx="3975225" cy="2981419"/>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0" y="2133600"/>
            <a:ext cx="3962401" cy="2981419"/>
          </a:xfrm>
          <a:prstGeom prst="rect">
            <a:avLst/>
          </a:prstGeom>
        </p:spPr>
      </p:pic>
      <p:sp>
        <p:nvSpPr>
          <p:cNvPr id="6" name="TextBox 5"/>
          <p:cNvSpPr txBox="1"/>
          <p:nvPr/>
        </p:nvSpPr>
        <p:spPr>
          <a:xfrm>
            <a:off x="304800" y="5407296"/>
            <a:ext cx="4228465" cy="369332"/>
          </a:xfrm>
          <a:prstGeom prst="rect">
            <a:avLst/>
          </a:prstGeom>
          <a:noFill/>
        </p:spPr>
        <p:txBody>
          <a:bodyPr wrap="none" rtlCol="0">
            <a:spAutoFit/>
          </a:bodyPr>
          <a:lstStyle/>
          <a:p>
            <a:r>
              <a:rPr lang="en-US" dirty="0" smtClean="0"/>
              <a:t>48’ </a:t>
            </a:r>
            <a:r>
              <a:rPr lang="en-US" dirty="0" err="1" smtClean="0"/>
              <a:t>Geodome</a:t>
            </a:r>
            <a:r>
              <a:rPr lang="en-US" dirty="0" smtClean="0"/>
              <a:t> with perimeter walk/girder</a:t>
            </a:r>
            <a:endParaRPr lang="en-US" dirty="0"/>
          </a:p>
        </p:txBody>
      </p:sp>
      <p:sp>
        <p:nvSpPr>
          <p:cNvPr id="7" name="TextBox 6"/>
          <p:cNvSpPr txBox="1"/>
          <p:nvPr/>
        </p:nvSpPr>
        <p:spPr>
          <a:xfrm>
            <a:off x="4787457" y="5413158"/>
            <a:ext cx="3821559" cy="369332"/>
          </a:xfrm>
          <a:prstGeom prst="rect">
            <a:avLst/>
          </a:prstGeom>
          <a:noFill/>
        </p:spPr>
        <p:txBody>
          <a:bodyPr wrap="none" rtlCol="0">
            <a:spAutoFit/>
          </a:bodyPr>
          <a:lstStyle/>
          <a:p>
            <a:r>
              <a:rPr lang="en-US" dirty="0" smtClean="0"/>
              <a:t>56’ High Cone with perimeter railing</a:t>
            </a:r>
            <a:endParaRPr lang="en-US" dirty="0"/>
          </a:p>
        </p:txBody>
      </p:sp>
    </p:spTree>
    <p:extLst>
      <p:ext uri="{BB962C8B-B14F-4D97-AF65-F5344CB8AC3E}">
        <p14:creationId xmlns:p14="http://schemas.microsoft.com/office/powerpoint/2010/main" val="42381338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Net Positive Suction Head Required</a:t>
            </a:r>
            <a:endParaRPr lang="en-US" dirty="0"/>
          </a:p>
        </p:txBody>
      </p:sp>
      <p:sp>
        <p:nvSpPr>
          <p:cNvPr id="3" name="Content Placeholder 2"/>
          <p:cNvSpPr>
            <a:spLocks noGrp="1"/>
          </p:cNvSpPr>
          <p:nvPr>
            <p:ph idx="1"/>
          </p:nvPr>
        </p:nvSpPr>
        <p:spPr/>
        <p:txBody>
          <a:bodyPr/>
          <a:lstStyle/>
          <a:p>
            <a:r>
              <a:rPr lang="en-US" dirty="0" smtClean="0"/>
              <a:t>NPSHR – compare greater of NPSHR, tank outlet, floating suction, bottom of tank roof to determine minimum tank level.</a:t>
            </a:r>
          </a:p>
          <a:p>
            <a:r>
              <a:rPr lang="en-US" dirty="0" smtClean="0"/>
              <a:t>Remember to take into account all losses from the point of suction to the pump inlet. This is especially critical if using a floating suction for product quality. Depending on the geometry of the swivel, you could experience more loss through that one item than the whole length of piping.</a:t>
            </a:r>
            <a:endParaRPr lang="en-US" dirty="0"/>
          </a:p>
        </p:txBody>
      </p:sp>
    </p:spTree>
    <p:extLst>
      <p:ext uri="{BB962C8B-B14F-4D97-AF65-F5344CB8AC3E}">
        <p14:creationId xmlns:p14="http://schemas.microsoft.com/office/powerpoint/2010/main" val="600256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6319</TotalTime>
  <Words>953</Words>
  <Application>Microsoft Office PowerPoint</Application>
  <PresentationFormat>On-screen Show (4:3)</PresentationFormat>
  <Paragraphs>76</Paragraphs>
  <Slides>16</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16</vt:i4>
      </vt:variant>
    </vt:vector>
  </HeadingPairs>
  <TitlesOfParts>
    <vt:vector size="19" baseType="lpstr">
      <vt:lpstr>Flow</vt:lpstr>
      <vt:lpstr>Worksheet</vt:lpstr>
      <vt:lpstr>Acrobat Document</vt:lpstr>
      <vt:lpstr>Considerations for the Engineering and Design of Aboveground Storage Tanks</vt:lpstr>
      <vt:lpstr>Issues covered in this Presentation:</vt:lpstr>
      <vt:lpstr>PowerPoint Presentation</vt:lpstr>
      <vt:lpstr>PowerPoint Presentation</vt:lpstr>
      <vt:lpstr>PowerPoint Presentation</vt:lpstr>
      <vt:lpstr>PowerPoint Presentation</vt:lpstr>
      <vt:lpstr>External Roof</vt:lpstr>
      <vt:lpstr>Geodesic Dome vs. Cone Roof</vt:lpstr>
      <vt:lpstr>Net Positive Suction Head Required</vt:lpstr>
      <vt:lpstr>Random Design / Safety Issues</vt:lpstr>
      <vt:lpstr>Fire Protection - NFPA</vt:lpstr>
      <vt:lpstr>Coatings</vt:lpstr>
      <vt:lpstr>Foundation Alternatives</vt:lpstr>
      <vt:lpstr>Check for Requirements</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Rick Garrett</dc:creator>
  <cp:lastModifiedBy>Garrett, Richard B (Rick)</cp:lastModifiedBy>
  <cp:revision>46</cp:revision>
  <dcterms:created xsi:type="dcterms:W3CDTF">2011-02-21T00:51:36Z</dcterms:created>
  <dcterms:modified xsi:type="dcterms:W3CDTF">2013-04-29T17:34:00Z</dcterms:modified>
</cp:coreProperties>
</file>